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D4B7B2D-DB43-41C4-85B2-CE020205EE1A}">
  <a:tblStyle styleId="{0D4B7B2D-DB43-41C4-85B2-CE020205EE1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59C9F01-88D2-4FE0-B778-BA2243DD77D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專案管理計劃書：參考到範圍基準ex wbs、wbs package 、wbs dicttionary工作說明表、時間基準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專案章程：ex預算100萬、內部外包管銷太約多少。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企業環境因素：企業通則。制度、文化、流程。成本規範ex標準成本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組織流程：LL、過去的經驗值、KM、管銷成本、與舊專案有關。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Outpot產出成本管理計劃, 如何分配, 如何估算,ex類比、由上往下等，如何衡量、衡量頻率、控制預算如+/- 5%容忍度。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專家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會議：補足PM盲點，加入發起人，重要團隊，估算專家。觀點多,成本不會疑漏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分析技術：2大類。1籌資金、融資借錢。2決策ROI、IR、財務分析技術。決定Go /No Go.</a:t>
            </a:r>
            <a:endParaRPr/>
          </a:p>
        </p:txBody>
      </p:sp>
      <p:sp>
        <p:nvSpPr>
          <p:cNvPr id="166" name="Google Shape;166;p10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類比	前提是特性要相同, 最快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下到上	Ref WBS. 勞師動眾但較精準.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參數估算	可以縮放..ex 1坪10萬, 100坪1000萬.but 假設和條件要一致.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三點估算	三角分析是三點平均值、Beta分布(過去叫Pert)加權計算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專案管理計劃書：參考到範圍基準ex wbs、wbs package 、wbs dicttionary工作說明表、時間基準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專案章程：ex預算100萬、內部外包管銷太約多少。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企業環境因素：企業通則。制度、文化、流程。成本規範ex標準成本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組織流程：LL、過去的經驗值、KM、管銷成本、與舊專案有關。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Outpot產出成本管理計劃, 如何分配, 如何估算,ex類比、由上往下等，如何衡量、衡量頻率、控制預算如+/- 5%容忍度。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專家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會議：補足PM盲點，加入發起人，重要團隊，估算專家。觀點多,成本不會疑漏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分析技術：2大類。1籌資金、融資借錢。2決策ROI、IR、財務分析技術。決定Go /No Go.</a:t>
            </a:r>
            <a:endParaRPr/>
          </a:p>
        </p:txBody>
      </p:sp>
      <p:sp>
        <p:nvSpPr>
          <p:cNvPr id="196" name="Google Shape;196;p12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估算成本：個別活動、單個工作包的變應準備金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➔讓發起人知道,要多少錢.已知的和管理準備金.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決定預算：把未知的風險也算進去，整體的應變準備金、整體管理準備金。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控制成本：控制應變準備金及管理準備金。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決定預算：累加動作,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1單個活動/工作包的估算成本彙總即為決定預算。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2.加入管理準備金</a:t>
            </a:r>
            <a:endParaRPr/>
          </a:p>
        </p:txBody>
      </p:sp>
      <p:sp>
        <p:nvSpPr>
          <p:cNvPr id="221" name="Google Shape;221;p13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專案管理計劃書：參考到範圍基準ex wbs、wbs package 、wbs dicttionary工作說明表、時間基準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專案章程：ex預算100萬、內部外包管銷太約多少。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企業環境因素：企業通則。制度、文化、流程。成本規範ex標準成本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組織流程：LL、過去的經驗值、KM、管銷成本、與舊專案有關。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Outpot產出成本管理計劃, 如何分配, 如何估算,ex類比、由上往下等，如何衡量、衡量頻率、控制預算如+/- 5%容忍度。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專家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會議：補足PM盲點，加入發起人，重要團隊，估算專家。觀點多,成本不會疑漏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分析技術：2大類。1籌資金、融資借錢。2決策ROI、IR、財務分析技術。決定Go /No Go.</a:t>
            </a:r>
            <a:endParaRPr/>
          </a:p>
        </p:txBody>
      </p:sp>
      <p:sp>
        <p:nvSpPr>
          <p:cNvPr id="236" name="Google Shape;236;p15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現況判讀: 基準-實際花費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成本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  =  EV –AC   	➔30萬– 32萬 =負2萬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CPI = EV/ AC       	➔比率% =  10萬 / 12萬 = 0.8 ➔每1元支出回收0.8元,賠。 若為1.2賺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時程成本單位: 預計進度-實際進度..but10天沒有感覺, 故delay 10天, 損失10萬..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 = EV –PV		➔ 30萬 – 50萬 = 負20萬 ➔落後20萬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 = EV /PV		➔比率% =30/50 = 0.6➔應有進度為1，現在只有0.6，Delay了。1. 2超前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預測值EAC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EX：BAC=最終值100萬，花了一半的時期花了80萬，但還有50萬還沒有做喔.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預算比率：EAC  = 80 + (100 -50 ) = 130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用CPI執行(典型) EAC 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最精準，少用。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9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06488" y="812800"/>
            <a:ext cx="5345112" cy="40084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62050" y="700088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93738" y="4379913"/>
            <a:ext cx="5546725" cy="4149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62050" y="700088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93738" y="4379913"/>
            <a:ext cx="5546725" cy="4149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62050" y="700088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93738" y="4379913"/>
            <a:ext cx="5546725" cy="4149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一句訣：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成本管理	：編列適當預算，讓專案在預算內完成。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規劃成本管理：成本計劃很重要，資金運用及管理有方向。</a:t>
            </a:r>
            <a:endParaRPr/>
          </a:p>
        </p:txBody>
      </p:sp>
      <p:sp>
        <p:nvSpPr>
          <p:cNvPr id="129" name="Google Shape;129;p7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專案管理計劃書：參考到範圍基準ex wbs、wbs package 、wbs dicttionary工作說明表、時間基準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專案章程：ex預算100萬、內部外包管銷太約多少。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企業環境因素：企業通則。制度、文化、流程。成本規範ex標準成本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組織流程：LL、過去的經驗值、KM、管銷成本、與舊專案有關。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Outpot產出成本管理計劃, 如何分配, 如何估算,ex類比、由上往下等，如何衡量、衡量頻率、控制預算如+/- 5%容忍度。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專家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會議：補足PM盲點，加入發起人，重要團隊，估算專家。觀點多,成本不會疑漏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分析技術：2大類。1籌資金、融資借錢。2決策ROI、IR、財務分析技術。決定Go /No Go.</a:t>
            </a:r>
            <a:endParaRPr/>
          </a:p>
        </p:txBody>
      </p:sp>
      <p:sp>
        <p:nvSpPr>
          <p:cNvPr id="144" name="Google Shape;144;p9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表格" type="tbl">
  <p:cSld name="TAB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14720" y="414764"/>
            <a:ext cx="7462080" cy="1241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較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成本管理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r>
              <a:rPr b="0" i="0" lang="zh-TW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蘇冠瑛</a:t>
            </a:r>
            <a:endParaRPr b="0"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471487" y="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估算成本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914400" y="1173161"/>
            <a:ext cx="8229600" cy="404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估算專案所需資源各項成本，儲備金不可少，成本估算才完整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23"/>
          <p:cNvGrpSpPr/>
          <p:nvPr/>
        </p:nvGrpSpPr>
        <p:grpSpPr>
          <a:xfrm>
            <a:off x="700089" y="1828800"/>
            <a:ext cx="7526050" cy="4804541"/>
            <a:chOff x="385764" y="0"/>
            <a:chExt cx="7526050" cy="4804541"/>
          </a:xfrm>
        </p:grpSpPr>
        <p:sp>
          <p:nvSpPr>
            <p:cNvPr id="171" name="Google Shape;171;p23"/>
            <p:cNvSpPr/>
            <p:nvPr/>
          </p:nvSpPr>
          <p:spPr>
            <a:xfrm rot="5400000">
              <a:off x="757371" y="1472161"/>
              <a:ext cx="660581" cy="689411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85764" y="81825"/>
              <a:ext cx="704754" cy="698786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419882" y="115943"/>
              <a:ext cx="636518" cy="63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22316" y="0"/>
              <a:ext cx="5142105" cy="1262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 txBox="1"/>
            <p:nvPr/>
          </p:nvSpPr>
          <p:spPr>
            <a:xfrm>
              <a:off x="1222316" y="0"/>
              <a:ext cx="5142105" cy="1262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專案管理計畫書：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成本管理計畫書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範疇基準</a:t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專案文件：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專案時程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資源需求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風險登錄表</a:t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企業環境因素</a:t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組織過程資產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"/>
            <p:cNvSpPr/>
            <p:nvPr/>
          </p:nvSpPr>
          <p:spPr>
            <a:xfrm rot="5400000">
              <a:off x="2223219" y="3711927"/>
              <a:ext cx="712142" cy="927898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580812" y="2020437"/>
              <a:ext cx="967782" cy="842398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 txBox="1"/>
            <p:nvPr/>
          </p:nvSpPr>
          <p:spPr>
            <a:xfrm>
              <a:off x="1621942" y="2061567"/>
              <a:ext cx="885522" cy="760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T&amp;T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2795885" y="1727577"/>
              <a:ext cx="5115929" cy="15683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 txBox="1"/>
            <p:nvPr/>
          </p:nvSpPr>
          <p:spPr>
            <a:xfrm>
              <a:off x="2795885" y="1727577"/>
              <a:ext cx="5115929" cy="15683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專家判斷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類比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參數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由下而上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三點估算法</a:t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資料分析：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儲備分析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品質成本</a:t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專案管理資訊系統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決策制定</a:t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3180896" y="4086226"/>
              <a:ext cx="919617" cy="577117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 txBox="1"/>
            <p:nvPr/>
          </p:nvSpPr>
          <p:spPr>
            <a:xfrm>
              <a:off x="3209074" y="4114404"/>
              <a:ext cx="863261" cy="5207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4204211" y="3763169"/>
              <a:ext cx="3543681" cy="1041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 txBox="1"/>
            <p:nvPr/>
          </p:nvSpPr>
          <p:spPr>
            <a:xfrm>
              <a:off x="4204211" y="3763169"/>
              <a:ext cx="3543681" cy="1041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zh-TW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成本估算</a:t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估算基礎</a:t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專案文件更新 – </a:t>
              </a:r>
              <a:r>
                <a:rPr b="0" i="0" lang="zh-TW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風險登錄表</a:t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b="12422" l="10836" r="31626" t="8219"/>
          <a:stretch/>
        </p:blipFill>
        <p:spPr>
          <a:xfrm>
            <a:off x="0" y="0"/>
            <a:ext cx="8892479" cy="692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614362" y="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決定預算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842960" y="1032670"/>
            <a:ext cx="82296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先有經費與應變金作基準，在加管理儲備金以備不時之需．敲定總預算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25"/>
          <p:cNvGrpSpPr/>
          <p:nvPr/>
        </p:nvGrpSpPr>
        <p:grpSpPr>
          <a:xfrm>
            <a:off x="614359" y="1903731"/>
            <a:ext cx="7287720" cy="4642235"/>
            <a:chOff x="342896" y="460694"/>
            <a:chExt cx="7287720" cy="4642235"/>
          </a:xfrm>
        </p:grpSpPr>
        <p:sp>
          <p:nvSpPr>
            <p:cNvPr id="201" name="Google Shape;201;p25"/>
            <p:cNvSpPr/>
            <p:nvPr/>
          </p:nvSpPr>
          <p:spPr>
            <a:xfrm rot="5400000">
              <a:off x="1181220" y="2119181"/>
              <a:ext cx="655829" cy="620841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342896" y="500067"/>
              <a:ext cx="1326553" cy="995272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 txBox="1"/>
            <p:nvPr/>
          </p:nvSpPr>
          <p:spPr>
            <a:xfrm>
              <a:off x="391490" y="548661"/>
              <a:ext cx="1229365" cy="8980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b="0" i="0" lang="zh-TW" sz="2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1665057" y="460694"/>
              <a:ext cx="5584292" cy="11376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 txBox="1"/>
            <p:nvPr/>
          </p:nvSpPr>
          <p:spPr>
            <a:xfrm>
              <a:off x="1665057" y="460694"/>
              <a:ext cx="5584292" cy="11376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專案管理計畫書：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成本管理計畫書</a:t>
              </a: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範疇基準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專案文件：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估算基礎</a:t>
              </a: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成本估算</a:t>
              </a: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專案時程</a:t>
              </a: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、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風險登錄表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商業文件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協議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企業環境因素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組織過程資產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 rot="5400000">
              <a:off x="2975130" y="3918758"/>
              <a:ext cx="678924" cy="747433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2082357" y="2346092"/>
              <a:ext cx="1427793" cy="1114007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 txBox="1"/>
            <p:nvPr/>
          </p:nvSpPr>
          <p:spPr>
            <a:xfrm>
              <a:off x="2136748" y="2400483"/>
              <a:ext cx="1319011" cy="1005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b="0" i="0" lang="zh-TW" sz="2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T&amp;T</a:t>
              </a:r>
              <a:endPara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3560671" y="2614938"/>
              <a:ext cx="2721561" cy="963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 txBox="1"/>
            <p:nvPr/>
          </p:nvSpPr>
          <p:spPr>
            <a:xfrm>
              <a:off x="3560671" y="2614938"/>
              <a:ext cx="2721561" cy="963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專家判斷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成本匯總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資料分析: 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儲備分析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歷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史資訊審查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資金限制平衡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融資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54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4155976" y="4295230"/>
              <a:ext cx="938369" cy="706820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 txBox="1"/>
            <p:nvPr/>
          </p:nvSpPr>
          <p:spPr>
            <a:xfrm>
              <a:off x="4190486" y="4329740"/>
              <a:ext cx="869349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b="0" i="0" lang="zh-TW" sz="2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5267567" y="4139502"/>
              <a:ext cx="2363049" cy="963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 txBox="1"/>
            <p:nvPr/>
          </p:nvSpPr>
          <p:spPr>
            <a:xfrm>
              <a:off x="5267567" y="4139502"/>
              <a:ext cx="2363049" cy="963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成本基準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專案資金需求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b="0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專案文件更新: </a:t>
              </a:r>
              <a:r>
                <a:rPr b="0" i="0" lang="zh-TW" sz="14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成本估算</a:t>
              </a:r>
              <a:endParaRPr b="0" i="0" sz="1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5"/>
          <p:cNvGrpSpPr/>
          <p:nvPr/>
        </p:nvGrpSpPr>
        <p:grpSpPr>
          <a:xfrm>
            <a:off x="6240911" y="-4560"/>
            <a:ext cx="1874388" cy="1037230"/>
            <a:chOff x="7001116" y="3810431"/>
            <a:chExt cx="1481826" cy="1037230"/>
          </a:xfrm>
        </p:grpSpPr>
        <p:sp>
          <p:nvSpPr>
            <p:cNvPr id="216" name="Google Shape;216;p25"/>
            <p:cNvSpPr/>
            <p:nvPr/>
          </p:nvSpPr>
          <p:spPr>
            <a:xfrm>
              <a:off x="7001116" y="3810431"/>
              <a:ext cx="1481826" cy="1037230"/>
            </a:xfrm>
            <a:prstGeom prst="roundRect">
              <a:avLst>
                <a:gd fmla="val 1667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7051759" y="3861074"/>
              <a:ext cx="1380540" cy="935944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300"/>
                <a:buFont typeface="Arial"/>
                <a:buNone/>
              </a:pPr>
              <a:r>
                <a:rPr b="1" i="0" lang="zh-TW" sz="13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專案成本估算+應變準備金+管理準備金</a:t>
              </a:r>
              <a:endPara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9640" l="10533" r="29989" t="10625"/>
          <a:stretch/>
        </p:blipFill>
        <p:spPr>
          <a:xfrm>
            <a:off x="0" y="0"/>
            <a:ext cx="8892479" cy="673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i="0" lang="zh-TW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五大流程圖-監控</a:t>
            </a:r>
            <a:endParaRPr b="1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4268" y="1945572"/>
            <a:ext cx="4335463" cy="383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782383" y="-290737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管制成本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914400" y="888999"/>
            <a:ext cx="8229600" cy="528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成本控制好，資金才夠用，定期來查核，不符要改善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28"/>
          <p:cNvGrpSpPr/>
          <p:nvPr/>
        </p:nvGrpSpPr>
        <p:grpSpPr>
          <a:xfrm>
            <a:off x="782388" y="1510506"/>
            <a:ext cx="7968849" cy="4987531"/>
            <a:chOff x="125163" y="264319"/>
            <a:chExt cx="7968849" cy="4987531"/>
          </a:xfrm>
        </p:grpSpPr>
        <p:sp>
          <p:nvSpPr>
            <p:cNvPr id="241" name="Google Shape;241;p28"/>
            <p:cNvSpPr/>
            <p:nvPr/>
          </p:nvSpPr>
          <p:spPr>
            <a:xfrm rot="5400000">
              <a:off x="379655" y="1905303"/>
              <a:ext cx="969552" cy="917827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125163" y="515952"/>
              <a:ext cx="1149665" cy="892380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 txBox="1"/>
            <p:nvPr/>
          </p:nvSpPr>
          <p:spPr>
            <a:xfrm>
              <a:off x="168733" y="559522"/>
              <a:ext cx="1062525" cy="805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0" i="0" lang="zh-TW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1424125" y="264319"/>
              <a:ext cx="2565710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1424125" y="264319"/>
              <a:ext cx="2565710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專案管理計畫書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專案文件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專案資金需求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工作績效資料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組織過程資產</a:t>
              </a:r>
              <a:endParaRPr b="0" i="0" sz="16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 rot="5400000">
              <a:off x="1855050" y="3610691"/>
              <a:ext cx="1003694" cy="1104975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1427602" y="2415672"/>
              <a:ext cx="1236194" cy="855198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1469357" y="2457427"/>
              <a:ext cx="1152684" cy="7716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0" i="0" lang="zh-TW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T&amp;T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2841469" y="2041170"/>
              <a:ext cx="4802348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2841469" y="2041170"/>
              <a:ext cx="4802348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專家判斷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r>
                <a:rPr b="0" i="0" lang="zh-TW" sz="16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資料分析：實獲值分析、儲備分析</a:t>
              </a:r>
              <a:endParaRPr b="0" i="0" sz="16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剩餘工作績效指標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專案管理資訊系統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133072" y="3988824"/>
              <a:ext cx="1387247" cy="1044935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 txBox="1"/>
            <p:nvPr/>
          </p:nvSpPr>
          <p:spPr>
            <a:xfrm>
              <a:off x="3184091" y="4039843"/>
              <a:ext cx="1285209" cy="942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0" i="0" lang="zh-TW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4600575" y="3827558"/>
              <a:ext cx="3493437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 txBox="1"/>
            <p:nvPr/>
          </p:nvSpPr>
          <p:spPr>
            <a:xfrm>
              <a:off x="4600575" y="3827558"/>
              <a:ext cx="3493437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工作績效資訊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成本預測值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變更申請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r>
                <a:rPr b="0" i="0" lang="zh-TW" sz="16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成本</a:t>
              </a:r>
              <a:r>
                <a:rPr b="0" i="0" lang="zh-TW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管理</a:t>
              </a:r>
              <a:r>
                <a:rPr b="0" i="0" lang="zh-TW" sz="16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計畫書更新</a:t>
              </a:r>
              <a:endParaRPr b="0" i="0" sz="16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0" i="0" lang="zh-TW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專案文件更新: </a:t>
              </a:r>
              <a:r>
                <a:rPr b="0" i="0" lang="zh-TW" sz="16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假設紀錄</a:t>
              </a:r>
              <a:endParaRPr b="0" i="0" sz="16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6198048" y="208957"/>
            <a:ext cx="1574351" cy="680042"/>
            <a:chOff x="7001116" y="3810431"/>
            <a:chExt cx="1481826" cy="1037230"/>
          </a:xfrm>
        </p:grpSpPr>
        <p:sp>
          <p:nvSpPr>
            <p:cNvPr id="256" name="Google Shape;256;p28"/>
            <p:cNvSpPr/>
            <p:nvPr/>
          </p:nvSpPr>
          <p:spPr>
            <a:xfrm>
              <a:off x="7001116" y="3810431"/>
              <a:ext cx="1481826" cy="1037230"/>
            </a:xfrm>
            <a:prstGeom prst="roundRect">
              <a:avLst>
                <a:gd fmla="val 16670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051759" y="3861074"/>
              <a:ext cx="1380540" cy="935944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Arial"/>
                <a:buNone/>
              </a:pPr>
              <a:r>
                <a:rPr b="1" i="0" lang="zh-TW" sz="2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實獲值分析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657225" y="393701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實獲值管理EV</a:t>
            </a:r>
            <a:endParaRPr/>
          </a:p>
        </p:txBody>
      </p:sp>
      <p:graphicFrame>
        <p:nvGraphicFramePr>
          <p:cNvPr id="263" name="Google Shape;263;p29"/>
          <p:cNvGraphicFramePr/>
          <p:nvPr/>
        </p:nvGraphicFramePr>
        <p:xfrm>
          <a:off x="457200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{F59C9F01-88D2-4FE0-B778-BA2243DD77D7}</a:tableStyleId>
              </a:tblPr>
              <a:tblGrid>
                <a:gridCol w="4109625"/>
                <a:gridCol w="4109625"/>
              </a:tblGrid>
              <a:tr h="552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5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5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36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456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zh-TW" sz="2800" u="none" cap="none" strike="noStrike">
                          <a:solidFill>
                            <a:srgbClr val="42445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計畫值(PV)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50"/>
                        <a:buFont typeface="Arial"/>
                        <a:buNone/>
                      </a:pP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Budgeted Cost for Work </a:t>
                      </a:r>
                      <a:r>
                        <a:rPr b="0" i="0" lang="zh-TW" sz="1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chedled (BCW</a:t>
                      </a:r>
                      <a:r>
                        <a:rPr b="0" i="0" lang="zh-TW" sz="1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zh-TW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預計成本X</a:t>
                      </a:r>
                      <a:r>
                        <a:rPr b="0" i="0" lang="zh-TW" sz="2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預計</a:t>
                      </a:r>
                      <a:r>
                        <a:rPr b="0" i="0" lang="zh-TW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進度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36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456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zh-TW" sz="2800" u="none" cap="none" strike="noStrike">
                          <a:solidFill>
                            <a:srgbClr val="42445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實獲值(EV)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Budgeted Cost for Work </a:t>
                      </a:r>
                      <a:r>
                        <a:rPr b="0" i="0" lang="zh-TW" sz="16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erformed (BCW</a:t>
                      </a:r>
                      <a:r>
                        <a:rPr b="0" i="0" lang="zh-TW" sz="16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zh-TW" sz="2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預計成本</a:t>
                      </a:r>
                      <a:r>
                        <a:rPr b="0" i="0" lang="zh-TW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X實際進度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36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456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zh-TW" sz="2800" u="none" cap="none" strike="noStrike">
                          <a:solidFill>
                            <a:srgbClr val="42445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實際成本(</a:t>
                      </a:r>
                      <a:r>
                        <a:rPr b="0" i="0" lang="zh-TW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</a:t>
                      </a:r>
                      <a:r>
                        <a:rPr b="0" i="0" lang="zh-TW" sz="2800" u="none" cap="none" strike="noStrike">
                          <a:solidFill>
                            <a:srgbClr val="42445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450"/>
                        <a:buFont typeface="Arial"/>
                        <a:buNone/>
                      </a:pPr>
                      <a:r>
                        <a:rPr b="0" i="0" lang="zh-TW" sz="1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ctual </a:t>
                      </a:r>
                      <a:r>
                        <a:rPr b="0" i="0" lang="zh-TW" sz="1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ost for Work Performed (</a:t>
                      </a:r>
                      <a:r>
                        <a:rPr b="0" i="0" lang="zh-TW" sz="1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</a:t>
                      </a: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WP)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0" i="0" lang="zh-TW" sz="2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實際成本</a:t>
                      </a:r>
                      <a:r>
                        <a:rPr b="0" i="0" lang="zh-TW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X實際進度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b="13756" l="10803" r="29409" t="10908"/>
          <a:stretch/>
        </p:blipFill>
        <p:spPr>
          <a:xfrm>
            <a:off x="628650" y="478475"/>
            <a:ext cx="7744200" cy="55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i="0" lang="zh-TW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實獲值分析-專有名詞(</a:t>
            </a:r>
            <a:r>
              <a:rPr lang="zh-TW"/>
              <a:t>很多公式）</a:t>
            </a:r>
            <a:endParaRPr b="1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42061"/>
            <a:ext cx="8125501" cy="546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 b="10795" l="10836" r="29410" t="6516"/>
          <a:stretch/>
        </p:blipFill>
        <p:spPr>
          <a:xfrm>
            <a:off x="0" y="0"/>
            <a:ext cx="8676456" cy="678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13310" l="17143" r="19283" t="8972"/>
          <a:stretch/>
        </p:blipFill>
        <p:spPr>
          <a:xfrm>
            <a:off x="142875" y="171450"/>
            <a:ext cx="8523504" cy="651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14720" y="481321"/>
            <a:ext cx="7464960" cy="73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3300"/>
              <a:buFont typeface="Trebuchet MS"/>
              <a:buNone/>
            </a:pPr>
            <a:r>
              <a:rPr b="1" i="0" lang="zh-TW" sz="3300" u="none" cap="none" strike="noStrike">
                <a:solidFill>
                  <a:srgbClr val="424456"/>
                </a:solidFill>
                <a:latin typeface="Trebuchet MS"/>
                <a:ea typeface="Trebuchet MS"/>
                <a:cs typeface="Trebuchet MS"/>
                <a:sym typeface="Trebuchet MS"/>
              </a:rPr>
              <a:t>PMI-isms 成本觀念</a:t>
            </a:r>
            <a:endParaRPr/>
          </a:p>
        </p:txBody>
      </p:sp>
      <p:graphicFrame>
        <p:nvGraphicFramePr>
          <p:cNvPr id="105" name="Google Shape;105;p16"/>
          <p:cNvGraphicFramePr/>
          <p:nvPr/>
        </p:nvGraphicFramePr>
        <p:xfrm>
          <a:off x="948121" y="17277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{0D4B7B2D-DB43-41C4-85B2-CE020205EE1A}</a:tableStyleId>
              </a:tblPr>
              <a:tblGrid>
                <a:gridCol w="1948325"/>
                <a:gridCol w="5443200"/>
              </a:tblGrid>
              <a:tr h="714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成本生命週期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Life Cycle Costing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產品的生命週期所付出的總成本，概分為初設階段及維護階段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邊際遞減法則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(收益遞減法則)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投入的資源於回收不成正比。 1+1&lt;2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機會成本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選擇某個機會，必須放棄機會所損失的最高可能獲益者。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CaseA可賺1萬,B可賺2萬,C可賺3萬，同時間只能接1個case,則沒賺到的金額即為機會成本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9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沈沒成本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已投入無法回收的成本。</a:t>
                      </a:r>
                      <a:r>
                        <a:rPr b="0" i="0" lang="zh-TW" sz="1600" u="none" cap="none" strike="noStrike">
                          <a:solidFill>
                            <a:srgbClr val="66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EX:考試費用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有問題的專案是否繼續或終止，不需考量沈沒成本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14720" y="481321"/>
            <a:ext cx="7464960" cy="93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3300"/>
              <a:buFont typeface="Arial"/>
              <a:buNone/>
            </a:pPr>
            <a:r>
              <a:rPr b="1" i="0" lang="zh-TW" sz="3300" u="none" cap="none" strike="noStrike">
                <a:solidFill>
                  <a:srgbClr val="424456"/>
                </a:solidFill>
                <a:latin typeface="Arial"/>
                <a:ea typeface="Arial"/>
                <a:cs typeface="Arial"/>
                <a:sym typeface="Arial"/>
              </a:rPr>
              <a:t>PMI-isms 成本分類</a:t>
            </a:r>
            <a:endParaRPr/>
          </a:p>
        </p:txBody>
      </p:sp>
      <p:graphicFrame>
        <p:nvGraphicFramePr>
          <p:cNvPr id="111" name="Google Shape;111;p17"/>
          <p:cNvGraphicFramePr/>
          <p:nvPr/>
        </p:nvGraphicFramePr>
        <p:xfrm>
          <a:off x="620641" y="15426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{0D4B7B2D-DB43-41C4-85B2-CE020205EE1A}</a:tableStyleId>
              </a:tblPr>
              <a:tblGrid>
                <a:gridCol w="1352150"/>
                <a:gridCol w="3090250"/>
                <a:gridCol w="2743200"/>
              </a:tblGrid>
              <a:tr h="449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25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說明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A87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A874"/>
                    </a:solidFill>
                  </a:tcPr>
                </a:tc>
              </a:tr>
              <a:tr h="689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固定成本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不隨工作量變動的成本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設備初設費、租金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1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變動成本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成本隨產品本身或工作量變動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材料成本、薪資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直接成本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與專案工作有關的成本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成員出差費、薪資及專案所使用的材料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8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間接成本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多個專案共同的成本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00FF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66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PM不能控制的部分，額外加入的成本，Y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zh-TW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公司特殊福利、守衛</a:t>
                      </a:r>
                      <a:endParaRPr/>
                    </a:p>
                  </a:txBody>
                  <a:tcPr marT="41475" marB="41475" marR="82950" marL="829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14721" y="0"/>
            <a:ext cx="7464960" cy="73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3300"/>
              <a:buFont typeface="Arial"/>
              <a:buNone/>
            </a:pPr>
            <a:r>
              <a:rPr b="1" i="0" lang="zh-TW" sz="3300" u="none" cap="none" strike="noStrike">
                <a:solidFill>
                  <a:srgbClr val="424456"/>
                </a:solidFill>
                <a:latin typeface="Arial"/>
                <a:ea typeface="Arial"/>
                <a:cs typeface="Arial"/>
                <a:sym typeface="Arial"/>
              </a:rPr>
              <a:t>PMI-isms專案挑選參考指標</a:t>
            </a:r>
            <a:endParaRPr/>
          </a:p>
        </p:txBody>
      </p:sp>
      <p:graphicFrame>
        <p:nvGraphicFramePr>
          <p:cNvPr id="117" name="Google Shape;117;p18"/>
          <p:cNvGraphicFramePr/>
          <p:nvPr/>
        </p:nvGraphicFramePr>
        <p:xfrm>
          <a:off x="757621" y="735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{0D4B7B2D-DB43-41C4-85B2-CE020205EE1A}</a:tableStyleId>
              </a:tblPr>
              <a:tblGrid>
                <a:gridCol w="1707850"/>
                <a:gridCol w="4769275"/>
                <a:gridCol w="1209175"/>
              </a:tblGrid>
              <a:tr h="34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25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定                          義</a:t>
                      </a:r>
                      <a:endParaRPr/>
                    </a:p>
                  </a:txBody>
                  <a:tcPr marT="825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3548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期望值</a:t>
                      </a:r>
                      <a:endParaRPr/>
                    </a:p>
                  </a:txBody>
                  <a:tcPr marT="825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3548A"/>
                    </a:solidFill>
                  </a:tcPr>
                </a:tc>
              </a:tr>
              <a:tr h="1314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現值 PV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Present Value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未來的現金金，在現在的價值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PV= FV/(1+r)    = 未來值/(1+通膨率)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2年後的1000元</a:t>
                      </a: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，</a:t>
                      </a: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若通膨率0.05</a:t>
                      </a:r>
                      <a:r>
                        <a:rPr b="0" i="0" lang="zh-TW" sz="2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，</a:t>
                      </a:r>
                      <a:r>
                        <a:rPr b="0" i="0" lang="zh-TW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則現值=907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越大越好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4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淨現值NPV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Net Present Value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專案實施時，各期總收入的PV總和扣除期初成本的PV總和。 </a:t>
                      </a:r>
                      <a:r>
                        <a:rPr b="0" i="0" lang="zh-TW" sz="1500" u="none" cap="none" strike="noStrik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(由於年限已加在NPV內，故選擇專案不用管期限)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NPV=Σ PV －Io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專案A時程2年NPV=500,專案B時程1年NPV=300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越大越好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內部報酬率 IRR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Internal Rate of Return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專案收入與支出相等。使NPV為0之折現率。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可想成專案的報酬率相當於多少銀行利息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越大越好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回收期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投入的成本全部回收回來的時間。</a:t>
                      </a:r>
                      <a:r>
                        <a:rPr b="0" i="0" lang="zh-TW" sz="1500" u="none" cap="none" strike="noStrike">
                          <a:solidFill>
                            <a:srgbClr val="66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年限越短越好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A專案回收期2年,B專案回收期1.2年，那個獲益較佳 ?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越小越好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4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效益成本比 BCR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Benefit cost Ratio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效益=成本+利潤  (即含成本的營收)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效益成本比＝(效益／成本 )＊ 100%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363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BCR 1.7是指</a:t>
                      </a:r>
                      <a:r>
                        <a:rPr b="0" i="0" lang="zh-TW" sz="1500" u="none" cap="none" strike="noStrike">
                          <a:solidFill>
                            <a:srgbClr val="66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回收是成本的1.7倍</a:t>
                      </a: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或利潤是成本的1.7倍 ?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zh-TW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越大越好</a:t>
                      </a:r>
                      <a:endParaRPr/>
                    </a:p>
                  </a:txBody>
                  <a:tcPr marT="41475" marB="41475" marR="82950" marL="829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14720" y="22742"/>
            <a:ext cx="7464960" cy="967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3300"/>
              <a:buFont typeface="Arial"/>
              <a:buNone/>
            </a:pPr>
            <a:r>
              <a:rPr b="1" i="0" lang="zh-TW" sz="3300" u="none" cap="none" strike="noStrike">
                <a:solidFill>
                  <a:srgbClr val="424456"/>
                </a:solidFill>
                <a:latin typeface="Arial"/>
                <a:ea typeface="Arial"/>
                <a:cs typeface="Arial"/>
                <a:sym typeface="Arial"/>
              </a:rPr>
              <a:t>成本管理-四個子過程</a:t>
            </a:r>
            <a:endParaRPr b="1" i="0" sz="3300" u="none" cap="none" strike="noStrike">
              <a:solidFill>
                <a:srgbClr val="42445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7892641" y="5992201"/>
            <a:ext cx="401760" cy="228960"/>
          </a:xfrm>
          <a:prstGeom prst="rect">
            <a:avLst/>
          </a:prstGeom>
          <a:noFill/>
          <a:ln>
            <a:noFill/>
          </a:ln>
        </p:spPr>
        <p:txBody>
          <a:bodyPr anchorCtr="0" anchor="b" bIns="40800" lIns="81625" spcFirstLastPara="1" rIns="81625" wrap="square" tIns="4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9"/>
              <a:buFont typeface="Verdana"/>
              <a:buNone/>
            </a:pPr>
            <a:fld id="{00000000-1234-1234-1234-123412341234}" type="slidenum">
              <a:rPr b="0" i="0" lang="zh-TW" sz="1089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89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87015" y="949038"/>
            <a:ext cx="7511040" cy="417463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4"/>
              <a:buFont typeface="Arial"/>
              <a:buNone/>
            </a:pPr>
            <a:r>
              <a:rPr b="0" i="0" lang="zh-TW" sz="18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成本(Cost)-讓專案在編列的</a:t>
            </a:r>
            <a:r>
              <a:rPr b="0" i="0" lang="zh-TW" sz="1814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預算內</a:t>
            </a:r>
            <a:r>
              <a:rPr b="0" i="0" lang="zh-TW" sz="181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完成，把錢花在刀口上</a:t>
            </a:r>
            <a:r>
              <a:rPr b="0" i="0" lang="zh-TW" sz="21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739" y="1366655"/>
            <a:ext cx="7186611" cy="499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935" y="0"/>
            <a:ext cx="851213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628650" y="122231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i="0" lang="zh-TW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五大過程-規劃</a:t>
            </a:r>
            <a:endParaRPr b="1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252" y="1102064"/>
            <a:ext cx="7863495" cy="5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457200" y="1031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1"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規劃</a:t>
            </a:r>
            <a:r>
              <a:rPr b="1" i="0" lang="zh-TW" sz="4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成本</a:t>
            </a:r>
            <a:r>
              <a:rPr b="1" i="0" lang="zh-TW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管理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57200" y="107156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zh-TW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成本規劃很重要，資金運用及管理有方向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2"/>
          <p:cNvGrpSpPr/>
          <p:nvPr/>
        </p:nvGrpSpPr>
        <p:grpSpPr>
          <a:xfrm>
            <a:off x="315045" y="2140105"/>
            <a:ext cx="8151042" cy="4717899"/>
            <a:chOff x="720" y="539905"/>
            <a:chExt cx="8151042" cy="4717899"/>
          </a:xfrm>
        </p:grpSpPr>
        <p:sp>
          <p:nvSpPr>
            <p:cNvPr id="149" name="Google Shape;149;p22"/>
            <p:cNvSpPr/>
            <p:nvPr/>
          </p:nvSpPr>
          <p:spPr>
            <a:xfrm rot="5400000">
              <a:off x="265360" y="1919585"/>
              <a:ext cx="969552" cy="917827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20" y="806751"/>
              <a:ext cx="1149665" cy="892380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 txBox="1"/>
            <p:nvPr/>
          </p:nvSpPr>
          <p:spPr>
            <a:xfrm>
              <a:off x="44290" y="850321"/>
              <a:ext cx="1062525" cy="805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0" i="0" lang="zh-TW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1466989" y="539905"/>
              <a:ext cx="2565710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 txBox="1"/>
            <p:nvPr/>
          </p:nvSpPr>
          <p:spPr>
            <a:xfrm>
              <a:off x="1466989" y="539905"/>
              <a:ext cx="2565710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專案章程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r>
                <a:rPr b="0" i="0" lang="zh-TW" sz="20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專案管理計畫書</a:t>
              </a:r>
              <a:endParaRPr b="0" i="0" sz="20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企業環境因素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r>
                <a:rPr b="0" i="0" lang="zh-TW" sz="20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組織過程資產</a:t>
              </a:r>
              <a:endParaRPr b="0" i="0" sz="20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 rot="5400000">
              <a:off x="2083656" y="3624973"/>
              <a:ext cx="1003694" cy="1104975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3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1513350" y="2529968"/>
              <a:ext cx="1236194" cy="855198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 txBox="1"/>
            <p:nvPr/>
          </p:nvSpPr>
          <p:spPr>
            <a:xfrm>
              <a:off x="1555105" y="2571723"/>
              <a:ext cx="1152684" cy="7716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0" i="0" lang="zh-TW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T&amp;T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3342164" y="2255483"/>
              <a:ext cx="1831028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 txBox="1"/>
            <p:nvPr/>
          </p:nvSpPr>
          <p:spPr>
            <a:xfrm>
              <a:off x="3342164" y="2255483"/>
              <a:ext cx="1831028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zh-TW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r>
                <a:rPr b="0" i="0" lang="zh-TW" sz="20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專家判斷</a:t>
              </a:r>
              <a:endParaRPr b="0" i="0" sz="20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zh-TW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</a:t>
              </a:r>
              <a:r>
                <a:rPr b="0" i="0" lang="zh-TW" sz="20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資料分析</a:t>
              </a:r>
              <a:endParaRPr b="0" i="0" sz="20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b="0" i="0" lang="zh-TW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會議</a:t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3161672" y="3997318"/>
              <a:ext cx="1387247" cy="1044935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 txBox="1"/>
            <p:nvPr/>
          </p:nvSpPr>
          <p:spPr>
            <a:xfrm>
              <a:off x="3212691" y="4048337"/>
              <a:ext cx="1285209" cy="942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102850" spcFirstLastPara="1" rIns="102850" wrap="square" tIns="10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0" i="0" lang="zh-TW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4658325" y="3833512"/>
              <a:ext cx="3493437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 txBox="1"/>
            <p:nvPr/>
          </p:nvSpPr>
          <p:spPr>
            <a:xfrm>
              <a:off x="4658325" y="3833512"/>
              <a:ext cx="3493437" cy="1424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0" i="0" lang="zh-TW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r>
                <a:rPr b="0" i="0" lang="zh-TW" sz="2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成本</a:t>
              </a:r>
              <a:r>
                <a:rPr b="0" i="0" lang="zh-TW" sz="2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管理</a:t>
              </a:r>
              <a:r>
                <a:rPr b="0" i="0" lang="zh-TW" sz="2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計畫書</a:t>
              </a:r>
              <a:endParaRPr b="0" i="0" sz="2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